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84" r:id="rId1"/>
  </p:sldMasterIdLst>
  <p:notesMasterIdLst>
    <p:notesMasterId r:id="rId24"/>
  </p:notesMasterIdLst>
  <p:sldIdLst>
    <p:sldId id="256" r:id="rId2"/>
    <p:sldId id="280" r:id="rId3"/>
    <p:sldId id="278" r:id="rId4"/>
    <p:sldId id="270" r:id="rId5"/>
    <p:sldId id="267" r:id="rId6"/>
    <p:sldId id="268" r:id="rId7"/>
    <p:sldId id="269" r:id="rId8"/>
    <p:sldId id="263" r:id="rId9"/>
    <p:sldId id="271" r:id="rId10"/>
    <p:sldId id="272" r:id="rId11"/>
    <p:sldId id="262" r:id="rId12"/>
    <p:sldId id="264" r:id="rId13"/>
    <p:sldId id="273" r:id="rId14"/>
    <p:sldId id="279" r:id="rId15"/>
    <p:sldId id="274" r:id="rId16"/>
    <p:sldId id="261" r:id="rId17"/>
    <p:sldId id="275" r:id="rId18"/>
    <p:sldId id="257" r:id="rId19"/>
    <p:sldId id="276" r:id="rId20"/>
    <p:sldId id="266" r:id="rId21"/>
    <p:sldId id="277" r:id="rId22"/>
    <p:sldId id="258" r:id="rId23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DDA"/>
    <a:srgbClr val="1776A4"/>
    <a:srgbClr val="0D598A"/>
    <a:srgbClr val="070721"/>
    <a:srgbClr val="000000"/>
    <a:srgbClr val="050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0C00F-67F5-4687-97D7-CE2A55FF1099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7EBA-DF1B-46C9-90E3-FDA143EBC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49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18" y="6303908"/>
            <a:ext cx="1547396" cy="483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" y="6092361"/>
            <a:ext cx="1863705" cy="694793"/>
          </a:xfrm>
          <a:prstGeom prst="rect">
            <a:avLst/>
          </a:prstGeom>
        </p:spPr>
      </p:pic>
      <p:sp>
        <p:nvSpPr>
          <p:cNvPr id="20" name="타원 19"/>
          <p:cNvSpPr/>
          <p:nvPr userDrawn="1"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w="12700">
            <a:solidFill>
              <a:srgbClr val="1776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8" name="Picture 2" descr="B3"/>
          <p:cNvPicPr>
            <a:picLocks noChangeAspect="1" noChangeArrowheads="1"/>
          </p:cNvPicPr>
          <p:nvPr userDrawn="1"/>
        </p:nvPicPr>
        <p:blipFill>
          <a:blip r:embed="rId4" cstate="print"/>
          <a:srcRect t="88751"/>
          <a:stretch>
            <a:fillRect/>
          </a:stretch>
        </p:blipFill>
        <p:spPr bwMode="auto">
          <a:xfrm>
            <a:off x="-8709" y="0"/>
            <a:ext cx="9914709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90732DB-D609-4822-A2DE-BE67FFDF393A}" type="slidenum">
              <a:rPr lang="ko-KR" altLang="en-US" sz="1400" smtClean="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pPr algn="ctr"/>
              <a:t>‹#›</a:t>
            </a:fld>
            <a:r>
              <a:rPr lang="ko-KR" altLang="en-US" sz="1400">
                <a:solidFill>
                  <a:srgbClr val="119DD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49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33A6-6B55-4987-ADE0-A5EF0ECD88AD}" type="datetimeFigureOut">
              <a:rPr lang="ko-KR" altLang="en-US" smtClean="0"/>
              <a:t>2019. 10. 11.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32DB-D609-4822-A2DE-BE67FFDF3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ZXFXtfd-Ak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ZXFXtfd-Ak?feature=oembed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github.com/thunil/TecoGA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0" y="6147406"/>
            <a:ext cx="1464095" cy="5458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6" y="6280840"/>
            <a:ext cx="1273541" cy="397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61" y="6416899"/>
            <a:ext cx="1001484" cy="26166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 flip="none" rotWithShape="1"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1285144"/>
            <a:ext cx="9812190" cy="200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청년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AI · Big data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아카데미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기  </a:t>
            </a:r>
            <a:endParaRPr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   AI 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프로젝트 주제</a:t>
            </a: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(1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58681" y="3540969"/>
            <a:ext cx="6821000" cy="9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분반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/2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1" name="그림 10" descr="C:\Users\HJKIM\AppData\Local\Temp\BNZ.5c4eb077c805a0\POSTECH로고+가치창출대학_02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54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노커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주제 선정 배경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2813"/>
          <a:stretch/>
        </p:blipFill>
        <p:spPr bwMode="auto">
          <a:xfrm>
            <a:off x="247132" y="1560661"/>
            <a:ext cx="4618481" cy="242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5285" y="4359636"/>
            <a:ext cx="9127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제조업에서 불량을 구분하는 기술은 비전검사가 대부분이다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육안으로는 구분이 어려운 불량을 판별해내거나 등급을 매길 때 </a:t>
            </a:r>
            <a:r>
              <a:rPr lang="ko-KR" altLang="en-US" dirty="0" err="1"/>
              <a:t>노커</a:t>
            </a:r>
            <a:r>
              <a:rPr lang="ko-KR" altLang="en-US" dirty="0"/>
              <a:t> 기술을 접목하면</a:t>
            </a:r>
            <a:endParaRPr lang="en-US" altLang="ko-KR" dirty="0"/>
          </a:p>
          <a:p>
            <a:r>
              <a:rPr lang="ko-KR" altLang="en-US" dirty="0"/>
              <a:t>오차율을 더 줄일 수 있을 것이라 판단하여 이 주제를 선정하였다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008228" y="2035994"/>
            <a:ext cx="47985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'</a:t>
            </a:r>
            <a:r>
              <a:rPr lang="ko-KR" altLang="en-US" b="1" dirty="0" err="1"/>
              <a:t>노커</a:t>
            </a:r>
            <a:r>
              <a:rPr lang="ko-KR" altLang="en-US" b="1" dirty="0"/>
              <a:t> 기술</a:t>
            </a:r>
            <a:r>
              <a:rPr lang="en-US" altLang="ko-KR" b="1" dirty="0"/>
              <a:t>'</a:t>
            </a:r>
          </a:p>
          <a:p>
            <a:r>
              <a:rPr lang="ko-KR" altLang="en-US" dirty="0"/>
              <a:t>물체에 </a:t>
            </a:r>
            <a:r>
              <a:rPr lang="en-US" altLang="ko-KR" dirty="0"/>
              <a:t>'</a:t>
            </a:r>
            <a:r>
              <a:rPr lang="ko-KR" altLang="en-US" dirty="0"/>
              <a:t>노크</a:t>
            </a:r>
            <a:r>
              <a:rPr lang="en-US" altLang="ko-KR" dirty="0"/>
              <a:t>'</a:t>
            </a:r>
            <a:r>
              <a:rPr lang="ko-KR" altLang="en-US" dirty="0"/>
              <a:t>를 해서 생긴 반응을 </a:t>
            </a:r>
            <a:endParaRPr lang="en-US" altLang="ko-KR" dirty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마이크</a:t>
            </a:r>
            <a:r>
              <a:rPr lang="en-US" altLang="ko-KR" dirty="0"/>
              <a:t>, </a:t>
            </a:r>
            <a:r>
              <a:rPr lang="ko-KR" altLang="en-US" dirty="0"/>
              <a:t>가속도계</a:t>
            </a:r>
            <a:r>
              <a:rPr lang="en-US" altLang="ko-KR" dirty="0"/>
              <a:t>, </a:t>
            </a:r>
            <a:r>
              <a:rPr lang="ko-KR" altLang="en-US" dirty="0" err="1"/>
              <a:t>자이로스코프로</a:t>
            </a:r>
            <a:r>
              <a:rPr lang="ko-KR" altLang="en-US" dirty="0"/>
              <a:t> 감지하고</a:t>
            </a:r>
            <a:r>
              <a:rPr lang="en-US" altLang="ko-KR" dirty="0"/>
              <a:t>, </a:t>
            </a:r>
            <a:r>
              <a:rPr lang="ko-KR" altLang="en-US" dirty="0"/>
              <a:t>이 데이터를 기계 학습 기술을 이용 분석해 사물을 인식하는 기술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83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3004" y="5076924"/>
            <a:ext cx="9211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책</a:t>
            </a:r>
            <a:r>
              <a:rPr lang="en-US" altLang="ko-KR" dirty="0"/>
              <a:t>, </a:t>
            </a:r>
            <a:r>
              <a:rPr lang="ko-KR" altLang="en-US" dirty="0"/>
              <a:t>노트북</a:t>
            </a:r>
            <a:r>
              <a:rPr lang="en-US" altLang="ko-KR" dirty="0"/>
              <a:t>, </a:t>
            </a:r>
            <a:r>
              <a:rPr lang="ko-KR" altLang="en-US" dirty="0"/>
              <a:t>물병</a:t>
            </a:r>
            <a:r>
              <a:rPr lang="en-US" altLang="ko-KR" dirty="0"/>
              <a:t>, </a:t>
            </a:r>
            <a:r>
              <a:rPr lang="ko-KR" altLang="en-US" dirty="0"/>
              <a:t>자전거 등 일상생활에서 흔히 접할 수 있는 </a:t>
            </a:r>
            <a:r>
              <a:rPr lang="en-US" altLang="ko-KR" dirty="0"/>
              <a:t>23</a:t>
            </a:r>
            <a:r>
              <a:rPr lang="ko-KR" altLang="en-US" dirty="0"/>
              <a:t>종의 사물로 실험한 결과</a:t>
            </a:r>
            <a:endParaRPr lang="en-US" altLang="ko-KR" dirty="0"/>
          </a:p>
          <a:p>
            <a:r>
              <a:rPr lang="ko-KR" altLang="en-US" dirty="0"/>
              <a:t>혼잡한 도로</a:t>
            </a:r>
            <a:r>
              <a:rPr lang="en-US" altLang="ko-KR" dirty="0"/>
              <a:t>, </a:t>
            </a:r>
            <a:r>
              <a:rPr lang="ko-KR" altLang="en-US" dirty="0"/>
              <a:t>식당 등 잡음이 많은 공간에서는 </a:t>
            </a:r>
            <a:r>
              <a:rPr lang="en-US" altLang="ko-KR" dirty="0"/>
              <a:t>83%</a:t>
            </a:r>
            <a:r>
              <a:rPr lang="ko-KR" altLang="en-US" dirty="0"/>
              <a:t>의 사물 인식 정확도를 보였고</a:t>
            </a:r>
            <a:r>
              <a:rPr lang="en-US" altLang="ko-KR" dirty="0"/>
              <a:t>, </a:t>
            </a:r>
          </a:p>
          <a:p>
            <a:r>
              <a:rPr lang="ko-KR" altLang="en-US" dirty="0"/>
              <a:t>가정 등 실내 공간에서의 사물 인식 정확도는 </a:t>
            </a:r>
            <a:r>
              <a:rPr lang="en-US" altLang="ko-KR" dirty="0"/>
              <a:t>98%</a:t>
            </a:r>
            <a:r>
              <a:rPr lang="ko-KR" altLang="en-US" dirty="0"/>
              <a:t>에 달하는 것을 확인했다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7135" y="-28575"/>
            <a:ext cx="61378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노커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3" y="1267990"/>
            <a:ext cx="6747810" cy="356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81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5" y="1456766"/>
            <a:ext cx="9562747" cy="230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7135" y="-28575"/>
            <a:ext cx="61378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노커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8840" y="4234072"/>
            <a:ext cx="9127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스마트폰으로</a:t>
            </a:r>
            <a:r>
              <a:rPr lang="ko-KR" altLang="en-US" dirty="0"/>
              <a:t> 물체를 두드리면 내장 마이크에 의해 소리를 </a:t>
            </a:r>
            <a:r>
              <a:rPr lang="ko-KR" altLang="en-US" dirty="0" err="1"/>
              <a:t>캡처한다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소리는 잡음에 민감하므로 추가적인 요소가 필요하다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</a:t>
            </a:r>
            <a:r>
              <a:rPr lang="ko-KR" altLang="en-US" dirty="0" err="1"/>
              <a:t>자이로스코프</a:t>
            </a:r>
            <a:r>
              <a:rPr lang="ko-KR" altLang="en-US" dirty="0"/>
              <a:t> 센서를 이용해 가속도와 각도 값을</a:t>
            </a:r>
            <a:r>
              <a:rPr lang="en-US" altLang="ko-KR" dirty="0"/>
              <a:t> </a:t>
            </a:r>
            <a:r>
              <a:rPr lang="ko-KR" altLang="en-US" dirty="0"/>
              <a:t>받아올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41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e-patentnews.com/imgdata/e-patentnews_com/201910/2019100107558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14" y="1323409"/>
            <a:ext cx="5798243" cy="33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7135" y="-28575"/>
            <a:ext cx="61378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 err="1">
                <a:solidFill>
                  <a:schemeClr val="bg1"/>
                </a:solidFill>
                <a:latin typeface="+mj-ea"/>
                <a:ea typeface="+mj-ea"/>
              </a:rPr>
              <a:t>노커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– AI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기술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5204" y="4972304"/>
            <a:ext cx="7590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사물마다  소리</a:t>
            </a:r>
            <a:r>
              <a:rPr lang="en-US" altLang="ko-KR" dirty="0"/>
              <a:t>, </a:t>
            </a:r>
            <a:r>
              <a:rPr lang="ko-KR" altLang="en-US" dirty="0"/>
              <a:t>각속도</a:t>
            </a:r>
            <a:r>
              <a:rPr lang="en-US" altLang="ko-KR" dirty="0"/>
              <a:t>, </a:t>
            </a:r>
            <a:r>
              <a:rPr lang="ko-KR" altLang="en-US" dirty="0"/>
              <a:t>각도</a:t>
            </a:r>
            <a:r>
              <a:rPr lang="en-US" altLang="ko-KR" dirty="0"/>
              <a:t>, </a:t>
            </a:r>
            <a:r>
              <a:rPr lang="ko-KR" altLang="en-US" dirty="0"/>
              <a:t>진동 등 특징이 있으므로 </a:t>
            </a:r>
            <a:endParaRPr lang="en-US" altLang="ko-KR" dirty="0"/>
          </a:p>
          <a:p>
            <a:r>
              <a:rPr lang="ko-KR" altLang="en-US" dirty="0"/>
              <a:t>데이터를 학습시켜 사물을 구분할 수 있도록 분류 알고리즘을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24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9E6A7-98B9-DA47-9A8E-0BEA752C90D8}"/>
              </a:ext>
            </a:extLst>
          </p:cNvPr>
          <p:cNvSpPr txBox="1"/>
          <p:nvPr/>
        </p:nvSpPr>
        <p:spPr>
          <a:xfrm>
            <a:off x="1656126" y="2253724"/>
            <a:ext cx="6593747" cy="199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+mj-ea"/>
                <a:ea typeface="+mj-ea"/>
              </a:rPr>
              <a:t>실내 지도 형성 기술을 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+mj-ea"/>
                <a:ea typeface="+mj-ea"/>
              </a:rPr>
              <a:t>이용한 물류 자동화</a:t>
            </a:r>
          </a:p>
        </p:txBody>
      </p:sp>
    </p:spTree>
    <p:extLst>
      <p:ext uri="{BB962C8B-B14F-4D97-AF65-F5344CB8AC3E}">
        <p14:creationId xmlns:p14="http://schemas.microsoft.com/office/powerpoint/2010/main" val="354437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물류자동화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실내지도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40" y="1234632"/>
            <a:ext cx="5199990" cy="521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실내 지도 형성 기술을 이용한 물류 자동화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선정 배경 및 설명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자동화 되지 않은 물류창고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물류를 사람이 지게차나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직접 옮기는 일이 많다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이러한 과정 속에서 사람이 다치거나 잘못된 것을 운송하는 경우가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물류창고 안에서 사람이 직접 물건을 찾는 경우 물류창고내에서 물건을 찾는데 상당히 많은 시간을 소요함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257300" lvl="2" indent="-342900">
              <a:lnSpc>
                <a:spcPct val="150000"/>
              </a:lnSpc>
              <a:buFontTx/>
              <a:buAutoNum type="arabicParenR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실내 지도 형성 기술을 이용해 운송기계들이 </a:t>
            </a:r>
            <a:r>
              <a:rPr lang="ko-KR" altLang="en-US" sz="1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실내 공간을 학습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학습하여 만들어진 지도 데이터를 바탕으로 실내에서 </a:t>
            </a:r>
            <a:r>
              <a:rPr lang="ko-KR" altLang="en-US" sz="1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자동으로 물류를 운송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하는 시스템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FAE679-4163-4C3B-988F-CBCD687FC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95" y="2243944"/>
            <a:ext cx="3764205" cy="31940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165B85-7914-4E4B-AF4C-12CB9E97D1A8}"/>
              </a:ext>
            </a:extLst>
          </p:cNvPr>
          <p:cNvSpPr/>
          <p:nvPr/>
        </p:nvSpPr>
        <p:spPr>
          <a:xfrm>
            <a:off x="5722695" y="5437963"/>
            <a:ext cx="37642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http://www.fajournal.com/news/articleView.html?idxno=7185</a:t>
            </a:r>
          </a:p>
        </p:txBody>
      </p:sp>
    </p:spTree>
    <p:extLst>
      <p:ext uri="{BB962C8B-B14F-4D97-AF65-F5344CB8AC3E}">
        <p14:creationId xmlns:p14="http://schemas.microsoft.com/office/powerpoint/2010/main" val="74079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30896"/>
            <a:ext cx="6137852" cy="896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물류자동화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실내지도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39" y="1234632"/>
            <a:ext cx="5908875" cy="424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 기술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1) SLAM(Simultaneous Localization And Mapping)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(1)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로봇이 실시간으로 자신의 위치를 인식하고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     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곧바로 지도를 작성하는 것을 의미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(2)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카토그래퍼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(Google/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오픈소스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(3)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실내지도를 학습하면 로봇의 자유로운 움직임을 기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          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대할 수 있음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외 기술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1)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충돌방지 기술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적외선 거리 감지 센서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2)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물류운송 기술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로봇팔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or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지게차와 같은 운송기계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77AAB-2BF8-4812-AD59-4D446E9D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14" y="1617669"/>
            <a:ext cx="3554058" cy="40056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6F7D8E5-4BFE-4087-95C5-BC0B5AF8FCA5}"/>
              </a:ext>
            </a:extLst>
          </p:cNvPr>
          <p:cNvSpPr/>
          <p:nvPr/>
        </p:nvSpPr>
        <p:spPr>
          <a:xfrm>
            <a:off x="6859314" y="5623368"/>
            <a:ext cx="2496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http://www.bloter.net/archives/265140</a:t>
            </a:r>
          </a:p>
        </p:txBody>
      </p:sp>
    </p:spTree>
    <p:extLst>
      <p:ext uri="{BB962C8B-B14F-4D97-AF65-F5344CB8AC3E}">
        <p14:creationId xmlns:p14="http://schemas.microsoft.com/office/powerpoint/2010/main" val="326162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678BC-9FAC-4718-AB6E-E5F76B1FA8AA}"/>
              </a:ext>
            </a:extLst>
          </p:cNvPr>
          <p:cNvSpPr txBox="1"/>
          <p:nvPr/>
        </p:nvSpPr>
        <p:spPr>
          <a:xfrm>
            <a:off x="1133475" y="2096095"/>
            <a:ext cx="829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+mj-ea"/>
                <a:ea typeface="+mj-ea"/>
              </a:rPr>
              <a:t>생체데이터를 이용한 </a:t>
            </a:r>
            <a:r>
              <a:rPr lang="en-US" altLang="ko-KR" sz="5400" dirty="0">
                <a:latin typeface="+mj-ea"/>
                <a:ea typeface="+mj-ea"/>
              </a:rPr>
              <a:t>IoT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925BD-3612-4174-8579-05DF808A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591341"/>
            <a:ext cx="3047535" cy="2657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7ED713-1B54-43C3-8B9C-EB5E0687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3769802"/>
            <a:ext cx="4125982" cy="23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3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AB4CE-E940-4815-9C61-E0F369DA0DC6}"/>
              </a:ext>
            </a:extLst>
          </p:cNvPr>
          <p:cNvSpPr txBox="1"/>
          <p:nvPr/>
        </p:nvSpPr>
        <p:spPr>
          <a:xfrm>
            <a:off x="710208" y="1050786"/>
            <a:ext cx="8485584" cy="668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75" dirty="0"/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전공 발휘하기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  <a:p>
            <a:endParaRPr lang="en-US" altLang="ko-KR" sz="2275" dirty="0"/>
          </a:p>
          <a:p>
            <a:r>
              <a:rPr lang="en-US" altLang="ko-KR" sz="2275" dirty="0"/>
              <a:t>-</a:t>
            </a:r>
            <a:r>
              <a:rPr lang="ko-KR" altLang="en-US" sz="2000" dirty="0">
                <a:latin typeface="+mn-ea"/>
              </a:rPr>
              <a:t>조원 중 </a:t>
            </a:r>
            <a:r>
              <a:rPr lang="en-US" altLang="ko-KR" sz="2000" dirty="0">
                <a:latin typeface="+mn-ea"/>
              </a:rPr>
              <a:t>1/3</a:t>
            </a:r>
            <a:r>
              <a:rPr lang="ko-KR" altLang="en-US" sz="2000" dirty="0">
                <a:latin typeface="+mn-ea"/>
              </a:rPr>
              <a:t>이 생물 관련 전공</a:t>
            </a:r>
            <a:r>
              <a:rPr lang="en-US" altLang="ko-KR" sz="2000" dirty="0">
                <a:latin typeface="+mn-ea"/>
              </a:rPr>
              <a:t>, 1/3</a:t>
            </a:r>
            <a:r>
              <a:rPr lang="ko-KR" altLang="en-US" sz="2000" dirty="0">
                <a:latin typeface="+mn-ea"/>
              </a:rPr>
              <a:t>이 전자공학 관련 전공이라는 점에서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생체데이터와 </a:t>
            </a:r>
            <a:r>
              <a:rPr lang="en-US" altLang="ko-KR" sz="2000" dirty="0">
                <a:latin typeface="+mn-ea"/>
              </a:rPr>
              <a:t>IoT</a:t>
            </a:r>
            <a:r>
              <a:rPr lang="ko-KR" altLang="en-US" sz="2000" dirty="0">
                <a:latin typeface="+mn-ea"/>
              </a:rPr>
              <a:t>의 결합을 떠올리게 됨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생체데이터 수집 후 분석 및 활용 과정에서 다른 </a:t>
            </a:r>
            <a:r>
              <a:rPr lang="en-US" altLang="ko-KR" sz="2000" dirty="0">
                <a:latin typeface="+mn-ea"/>
              </a:rPr>
              <a:t>1/3</a:t>
            </a:r>
            <a:r>
              <a:rPr lang="ko-KR" altLang="en-US" sz="2000" dirty="0">
                <a:latin typeface="+mn-ea"/>
              </a:rPr>
              <a:t>의 전공 활용가능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2) </a:t>
            </a:r>
            <a:r>
              <a:rPr lang="ko-KR" altLang="en-US" sz="2000" dirty="0">
                <a:latin typeface="+mn-ea"/>
              </a:rPr>
              <a:t>구현 목표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생체신호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심박수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혈압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혈당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이용해 사용자의 기분을 파악하여 조명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음악 등 조절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생체신호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체온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컨디션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과 외부 기온을 비교하여 실내온도 조절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ABD47-5ED1-4B0F-AADE-82FA4C6D60F5}"/>
              </a:ext>
            </a:extLst>
          </p:cNvPr>
          <p:cNvSpPr txBox="1"/>
          <p:nvPr/>
        </p:nvSpPr>
        <p:spPr>
          <a:xfrm>
            <a:off x="495300" y="342900"/>
            <a:ext cx="3295650" cy="6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7F9BE-FC3A-40A4-9BBB-5B49797332A4}"/>
              </a:ext>
            </a:extLst>
          </p:cNvPr>
          <p:cNvSpPr txBox="1"/>
          <p:nvPr/>
        </p:nvSpPr>
        <p:spPr>
          <a:xfrm>
            <a:off x="495300" y="342900"/>
            <a:ext cx="4705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주제 설명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69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739" y="-40561"/>
            <a:ext cx="5096390" cy="2101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관련기술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en-US" altLang="ko-KR" sz="4000" b="1" dirty="0" err="1">
                <a:solidFill>
                  <a:schemeClr val="bg1"/>
                </a:solidFill>
                <a:latin typeface="+mj-ea"/>
                <a:ea typeface="+mj-ea"/>
              </a:rPr>
              <a:t>IoB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6D547-6F80-4DE9-BEDC-360657212096}"/>
              </a:ext>
            </a:extLst>
          </p:cNvPr>
          <p:cNvSpPr txBox="1"/>
          <p:nvPr/>
        </p:nvSpPr>
        <p:spPr>
          <a:xfrm>
            <a:off x="177248" y="1230796"/>
            <a:ext cx="898000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생체인터넷</a:t>
            </a:r>
            <a:r>
              <a:rPr lang="en-US" altLang="ko-KR" sz="2000" dirty="0">
                <a:latin typeface="+mn-ea"/>
              </a:rPr>
              <a:t>(Internet of </a:t>
            </a:r>
            <a:r>
              <a:rPr lang="en-US" altLang="ko-KR" sz="2000" dirty="0" err="1">
                <a:latin typeface="+mn-ea"/>
              </a:rPr>
              <a:t>Biosignal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IoB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은 몸에 착용 가능한 다양한 기기를 통해 생체정보 데이터를 실시간으로 감지해서 분석결과를 스마트기기로 전송한다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혈당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심박동수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심전도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수분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호흡수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몸무게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체온 등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생체인터넷은 국내 현행 의료법의 규제로 인해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 err="1">
                <a:latin typeface="+mn-ea"/>
              </a:rPr>
              <a:t>치료＇보다는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 err="1">
                <a:latin typeface="+mn-ea"/>
              </a:rPr>
              <a:t>관리＇위주의</a:t>
            </a:r>
            <a:r>
              <a:rPr lang="ko-KR" altLang="en-US" sz="2000" dirty="0">
                <a:latin typeface="+mn-ea"/>
              </a:rPr>
              <a:t> 서비스로 개발되고 있음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피트니스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다이어트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질병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원격의료가 본격화된다면 각종센서가 융합된 다양한 칩과 결합하여 현장진단 및 실시간 치료가 가능해질 것으로 예측됨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34B8C-5641-453C-8C1B-BDA6737FD5F1}"/>
              </a:ext>
            </a:extLst>
          </p:cNvPr>
          <p:cNvSpPr txBox="1"/>
          <p:nvPr/>
        </p:nvSpPr>
        <p:spPr>
          <a:xfrm>
            <a:off x="10744200" y="3667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02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C49F8-7613-A347-A45D-6336D6EF978D}"/>
              </a:ext>
            </a:extLst>
          </p:cNvPr>
          <p:cNvSpPr txBox="1"/>
          <p:nvPr/>
        </p:nvSpPr>
        <p:spPr>
          <a:xfrm>
            <a:off x="890751" y="1770304"/>
            <a:ext cx="81244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1.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이미지 복원 및 인식 기술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을 활용한 뺑소니 차량 찾기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2.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 err="1">
                <a:latin typeface="+mn-ea"/>
              </a:rPr>
              <a:t>노커</a:t>
            </a:r>
            <a:r>
              <a:rPr lang="ko-KR" altLang="en-US" sz="2400" b="1" dirty="0">
                <a:latin typeface="+mn-ea"/>
              </a:rPr>
              <a:t> 기술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을 활용한 제품의 양품</a:t>
            </a:r>
            <a:r>
              <a:rPr lang="en-US" altLang="ko-KR" sz="2400" b="1" dirty="0">
                <a:latin typeface="+mn-ea"/>
              </a:rPr>
              <a:t>/</a:t>
            </a:r>
            <a:r>
              <a:rPr lang="ko-KR" altLang="en-US" sz="2400" b="1" dirty="0">
                <a:latin typeface="+mn-ea"/>
              </a:rPr>
              <a:t>불량 구분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3.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‘</a:t>
            </a:r>
            <a:r>
              <a:rPr lang="ko-KR" altLang="en-US" sz="2400" b="1" dirty="0">
                <a:latin typeface="+mn-ea"/>
              </a:rPr>
              <a:t>실내 지도 형성 기술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>
                <a:latin typeface="+mn-ea"/>
              </a:rPr>
              <a:t>을 이용한 물류 자동화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 </a:t>
            </a:r>
          </a:p>
          <a:p>
            <a:r>
              <a:rPr lang="en-US" altLang="ko-KR" sz="2400" b="1" dirty="0">
                <a:latin typeface="+mn-ea"/>
              </a:rPr>
              <a:t>4.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‘</a:t>
            </a:r>
            <a:r>
              <a:rPr lang="ko-KR" altLang="en-US" sz="2400" b="1" dirty="0">
                <a:latin typeface="+mn-ea"/>
              </a:rPr>
              <a:t>생체 데이터</a:t>
            </a:r>
            <a:r>
              <a:rPr lang="en-US" altLang="ko-KR" sz="2400" b="1" dirty="0">
                <a:latin typeface="+mn-ea"/>
              </a:rPr>
              <a:t>’</a:t>
            </a:r>
            <a:r>
              <a:rPr lang="ko-KR" altLang="en-US" sz="2400" b="1" dirty="0" err="1">
                <a:latin typeface="+mn-ea"/>
              </a:rPr>
              <a:t>를</a:t>
            </a:r>
            <a:r>
              <a:rPr lang="ko-KR" altLang="en-US" sz="2400" b="1" dirty="0">
                <a:latin typeface="+mn-ea"/>
              </a:rPr>
              <a:t> 이용한 </a:t>
            </a:r>
            <a:r>
              <a:rPr lang="en-US" altLang="ko-KR" sz="2400" b="1" dirty="0">
                <a:latin typeface="+mn-ea"/>
              </a:rPr>
              <a:t>IoT </a:t>
            </a:r>
            <a:endParaRPr lang="ko-KR" altLang="en-US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B436F-BA13-9543-BF5D-FF878AB6748B}"/>
              </a:ext>
            </a:extLst>
          </p:cNvPr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594969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738" y="-40561"/>
            <a:ext cx="7754583" cy="2101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관련기술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en-US" altLang="ko-KR" sz="4000" b="1" dirty="0" err="1">
                <a:solidFill>
                  <a:schemeClr val="bg1"/>
                </a:solidFill>
                <a:latin typeface="+mj-ea"/>
                <a:ea typeface="+mj-ea"/>
              </a:rPr>
              <a:t>IoB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6D547-6F80-4DE9-BEDC-360657212096}"/>
              </a:ext>
            </a:extLst>
          </p:cNvPr>
          <p:cNvSpPr txBox="1"/>
          <p:nvPr/>
        </p:nvSpPr>
        <p:spPr>
          <a:xfrm>
            <a:off x="177248" y="1230796"/>
            <a:ext cx="89800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- </a:t>
            </a:r>
            <a:r>
              <a:rPr lang="en-US" altLang="ko-KR" sz="2000" dirty="0" err="1">
                <a:latin typeface="+mn-ea"/>
              </a:rPr>
              <a:t>IoB</a:t>
            </a:r>
            <a:r>
              <a:rPr lang="ko-KR" altLang="en-US" sz="2000" dirty="0">
                <a:latin typeface="+mn-ea"/>
              </a:rPr>
              <a:t> 개발 사례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“</a:t>
            </a:r>
            <a:r>
              <a:rPr lang="ko-KR" altLang="en-US" sz="2000" dirty="0">
                <a:latin typeface="+mn-ea"/>
              </a:rPr>
              <a:t>다중물질분석 색상 센서 어레이 앱＂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소변에 담근 리트머스 시험지를 스마트폰으로 찍으면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자동으로 색상 분석하여 저장된 알고리즘을 기반으로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결과를 구체적인 수치와 함께 표시하고 데이터를 저장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이를 이용하여 건강 상태의 변화 추이를 파악할 수 있고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검사비용을 </a:t>
            </a:r>
            <a:r>
              <a:rPr lang="ko-KR" altLang="en-US" sz="2000" dirty="0" err="1">
                <a:latin typeface="+mn-ea"/>
              </a:rPr>
              <a:t>절약가능하며</a:t>
            </a:r>
            <a:r>
              <a:rPr lang="ko-KR" altLang="en-US" sz="2000" dirty="0">
                <a:latin typeface="+mn-ea"/>
              </a:rPr>
              <a:t> 현장 진단 용이해짐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45E7C-6FA7-4CD4-8E00-B1F36957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515" y="3313533"/>
            <a:ext cx="3817455" cy="2966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34B8C-5641-453C-8C1B-BDA6737FD5F1}"/>
              </a:ext>
            </a:extLst>
          </p:cNvPr>
          <p:cNvSpPr txBox="1"/>
          <p:nvPr/>
        </p:nvSpPr>
        <p:spPr>
          <a:xfrm>
            <a:off x="10744200" y="3667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48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738" y="-40561"/>
            <a:ext cx="7754583" cy="2101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관련기술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– Wearable Device 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6D547-6F80-4DE9-BEDC-360657212096}"/>
              </a:ext>
            </a:extLst>
          </p:cNvPr>
          <p:cNvSpPr txBox="1"/>
          <p:nvPr/>
        </p:nvSpPr>
        <p:spPr>
          <a:xfrm>
            <a:off x="143712" y="1283805"/>
            <a:ext cx="89800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-Wearable device</a:t>
            </a:r>
            <a:r>
              <a:rPr lang="ko-KR" altLang="en-US" sz="2000" dirty="0">
                <a:latin typeface="+mn-ea"/>
              </a:rPr>
              <a:t>의 정의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기기 사용자의 몸에 착용하거나 부착할 수 있는 장치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이 기기들이 센서 등을 통해 사용자와 관련된 정보 또는 사용자 주변 정보를 </a:t>
            </a:r>
            <a:r>
              <a:rPr lang="ko-KR" altLang="en-US" sz="2000" dirty="0" err="1">
                <a:latin typeface="+mn-ea"/>
              </a:rPr>
              <a:t>데이터화하여</a:t>
            </a:r>
            <a:r>
              <a:rPr lang="ko-KR" altLang="en-US" sz="2000" dirty="0">
                <a:latin typeface="+mn-ea"/>
              </a:rPr>
              <a:t> 그 데이터를 저장하거나 전송 공유할 수 있게 해주는 장치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34B8C-5641-453C-8C1B-BDA6737FD5F1}"/>
              </a:ext>
            </a:extLst>
          </p:cNvPr>
          <p:cNvSpPr txBox="1"/>
          <p:nvPr/>
        </p:nvSpPr>
        <p:spPr>
          <a:xfrm>
            <a:off x="10744200" y="3667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26A0D-D672-4200-9DC7-AD7C483A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2786572"/>
            <a:ext cx="5685183" cy="31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8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472A-A8A5-4D8B-BDFC-3C9BEB3C7369}"/>
              </a:ext>
            </a:extLst>
          </p:cNvPr>
          <p:cNvSpPr txBox="1"/>
          <p:nvPr/>
        </p:nvSpPr>
        <p:spPr>
          <a:xfrm>
            <a:off x="843558" y="1401365"/>
            <a:ext cx="7759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“</a:t>
            </a:r>
            <a:r>
              <a:rPr lang="ko-KR" altLang="en-US" sz="2000" dirty="0" err="1"/>
              <a:t>딥러닝은</a:t>
            </a:r>
            <a:r>
              <a:rPr lang="ko-KR" altLang="en-US" sz="2000" dirty="0"/>
              <a:t> 단순히 외관</a:t>
            </a:r>
            <a:r>
              <a:rPr lang="en-US" altLang="ko-KR" sz="2000" dirty="0"/>
              <a:t>(</a:t>
            </a:r>
            <a:r>
              <a:rPr lang="ko-KR" altLang="en-US" sz="2000" dirty="0"/>
              <a:t>얼굴</a:t>
            </a:r>
            <a:r>
              <a:rPr lang="en-US" altLang="ko-KR" sz="2000" dirty="0"/>
              <a:t>)</a:t>
            </a:r>
            <a:r>
              <a:rPr lang="ko-KR" altLang="en-US" sz="2000" dirty="0"/>
              <a:t>이나 음성 인식에 그치지 않고 체온</a:t>
            </a:r>
            <a:r>
              <a:rPr lang="en-US" altLang="ko-KR" sz="2000" dirty="0"/>
              <a:t>·</a:t>
            </a:r>
            <a:r>
              <a:rPr lang="ko-KR" altLang="en-US" sz="2000" dirty="0"/>
              <a:t>맥박</a:t>
            </a:r>
            <a:r>
              <a:rPr lang="en-US" altLang="ko-KR" sz="2000" dirty="0"/>
              <a:t>·</a:t>
            </a:r>
            <a:r>
              <a:rPr lang="ko-KR" altLang="en-US" sz="2000" dirty="0"/>
              <a:t>혈압 등 다양한 생체 신호를 지속적으로 측정</a:t>
            </a:r>
            <a:r>
              <a:rPr lang="en-US" altLang="ko-KR" sz="2000" dirty="0"/>
              <a:t>, </a:t>
            </a:r>
            <a:r>
              <a:rPr lang="ko-KR" altLang="en-US" sz="2000" dirty="0"/>
              <a:t>인식할 수 있게 되면 이같은 신호를 본인 </a:t>
            </a:r>
            <a:r>
              <a:rPr lang="ko-KR" altLang="en-US" sz="2000" dirty="0" err="1"/>
              <a:t>인증뿐</a:t>
            </a:r>
            <a:r>
              <a:rPr lang="ko-KR" altLang="en-US" sz="2000" dirty="0"/>
              <a:t> 아니라 헬스케어 같은 서비스에도 활용할 수 있다</a:t>
            </a:r>
            <a:r>
              <a:rPr lang="en-US" altLang="ko-KR" sz="2000" dirty="0"/>
              <a:t>“</a:t>
            </a:r>
          </a:p>
          <a:p>
            <a:pPr algn="r"/>
            <a:endParaRPr lang="en-US" altLang="ko-KR" sz="2000" dirty="0">
              <a:latin typeface="+mn-ea"/>
            </a:endParaRPr>
          </a:p>
          <a:p>
            <a:pPr algn="r"/>
            <a:r>
              <a:rPr lang="en-US" altLang="ko-KR" sz="2000" dirty="0">
                <a:latin typeface="+mn-ea"/>
              </a:rPr>
              <a:t>-2016.3.23. </a:t>
            </a:r>
            <a:r>
              <a:rPr lang="ko-KR" altLang="en-US" sz="2000" dirty="0">
                <a:latin typeface="+mn-ea"/>
              </a:rPr>
              <a:t>삼성 </a:t>
            </a:r>
            <a:r>
              <a:rPr lang="ko-KR" altLang="en-US" sz="2000" dirty="0" err="1">
                <a:latin typeface="+mn-ea"/>
              </a:rPr>
              <a:t>뉴스룸</a:t>
            </a:r>
            <a:r>
              <a:rPr lang="ko-KR" altLang="en-US" sz="2000" dirty="0">
                <a:latin typeface="+mn-ea"/>
              </a:rPr>
              <a:t> 특별기획 코너 중 발췌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0D330-2FBD-40DD-B779-FBA6F5CC6ED1}"/>
              </a:ext>
            </a:extLst>
          </p:cNvPr>
          <p:cNvSpPr txBox="1"/>
          <p:nvPr/>
        </p:nvSpPr>
        <p:spPr>
          <a:xfrm>
            <a:off x="276225" y="119134"/>
            <a:ext cx="602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적용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기술 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98B82-EA4B-4B2D-93E7-81FE566F301B}"/>
              </a:ext>
            </a:extLst>
          </p:cNvPr>
          <p:cNvSpPr txBox="1"/>
          <p:nvPr/>
        </p:nvSpPr>
        <p:spPr>
          <a:xfrm>
            <a:off x="838200" y="3819525"/>
            <a:ext cx="77914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“</a:t>
            </a:r>
            <a:r>
              <a:rPr lang="ko-KR" altLang="en-US" sz="2000" dirty="0" err="1"/>
              <a:t>딥러닝이</a:t>
            </a:r>
            <a:r>
              <a:rPr lang="ko-KR" altLang="en-US" sz="2000" dirty="0"/>
              <a:t> 부각되고 있는 이유는 기존 인공지능 기술이 가지고 있던 성능의 한계를 </a:t>
            </a:r>
            <a:r>
              <a:rPr lang="ko-KR" altLang="en-US" sz="2000" dirty="0" err="1"/>
              <a:t>딥러닝이</a:t>
            </a:r>
            <a:r>
              <a:rPr lang="ko-KR" altLang="en-US" sz="2000" dirty="0"/>
              <a:t> 뛰어넘기 때문임</a:t>
            </a:r>
            <a:r>
              <a:rPr lang="en-US" altLang="ko-KR" sz="2000" dirty="0"/>
              <a:t>.”</a:t>
            </a:r>
          </a:p>
          <a:p>
            <a:endParaRPr lang="en-US" altLang="ko-KR" sz="2000" dirty="0"/>
          </a:p>
          <a:p>
            <a:pPr algn="r"/>
            <a:r>
              <a:rPr lang="en-US" altLang="ko-KR" sz="2000" dirty="0"/>
              <a:t>-2018.12.31. KHIDI(</a:t>
            </a:r>
            <a:r>
              <a:rPr lang="ko-KR" altLang="en-US" sz="2000" dirty="0"/>
              <a:t>한국보건산업진흥원 </a:t>
            </a:r>
            <a:r>
              <a:rPr lang="en-US" altLang="ko-KR" sz="2000" dirty="0"/>
              <a:t>) Brief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10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763F6-5E83-544D-9380-89A976253A10}"/>
              </a:ext>
            </a:extLst>
          </p:cNvPr>
          <p:cNvSpPr txBox="1"/>
          <p:nvPr/>
        </p:nvSpPr>
        <p:spPr>
          <a:xfrm>
            <a:off x="1072055" y="2705725"/>
            <a:ext cx="7493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+mn-ea"/>
              </a:rPr>
              <a:t>이미지 복원 및 인식 기술을 </a:t>
            </a:r>
            <a:endParaRPr lang="en-US" altLang="ko-KR" sz="4400" b="1" dirty="0">
              <a:latin typeface="+mn-ea"/>
            </a:endParaRPr>
          </a:p>
          <a:p>
            <a:pPr algn="ctr"/>
            <a:r>
              <a:rPr lang="en-US" altLang="ko-KR" sz="4400" b="1" dirty="0">
                <a:latin typeface="+mn-ea"/>
              </a:rPr>
              <a:t>   </a:t>
            </a:r>
            <a:r>
              <a:rPr lang="ko-KR" altLang="en-US" sz="4400" b="1" dirty="0">
                <a:latin typeface="+mn-ea"/>
              </a:rPr>
              <a:t>활용한 뺑소니 차량 찾기</a:t>
            </a:r>
            <a:endParaRPr lang="en-US" altLang="ko-KR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14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주제선정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135" y="1103235"/>
            <a:ext cx="9464756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 복원 및 인식 기술을 통한 뺑소니 차량 찾기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텍스트, 표지판, 장비, 거리이(가) 표시된 사진&#10;&#10;자동 생성된 설명">
            <a:extLst>
              <a:ext uri="{FF2B5EF4-FFF2-40B4-BE49-F238E27FC236}">
                <a16:creationId xmlns:a16="http://schemas.microsoft.com/office/drawing/2014/main" id="{37DC976B-DD07-4C08-A21D-FD989BBF3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305"/>
            <a:ext cx="5289573" cy="3324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2AA5E-2652-426E-BFF4-290949124C14}"/>
              </a:ext>
            </a:extLst>
          </p:cNvPr>
          <p:cNvSpPr txBox="1"/>
          <p:nvPr/>
        </p:nvSpPr>
        <p:spPr>
          <a:xfrm>
            <a:off x="5274087" y="2026565"/>
            <a:ext cx="4631913" cy="372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CCTV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블랙박스 등 영상장비 보급에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힘입어 뺑소니 검거율은 증가하고 있지만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차량이 움직이고 있거나 거리가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충분히 멀다면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차량 이미지가 뚜렷하지 못해 뺑소니 차량을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찾는데 많은 인력과 비용이 소모된다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여기서 우리는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CCTV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블랙박스의 영상을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단위 프레임 이미지로 나누고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AI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기술을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활용하여 희미한 이미지 복원 및 인식을 통해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뺑소니 차량을 찾고자 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1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CNN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135" y="1103235"/>
            <a:ext cx="9397379" cy="465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&lt;Convolution neural network&gt;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CNN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은 학습 가능한 가중치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(weight)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편향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(bias)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구성되며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뉴런은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입력을 받아 내적 연산을 한 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선택에 따라 비선형 연산을 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네트워크는 일반 신경망과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마찬가지로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미분 가능한 하나의 스코어 함수를 가지며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마지막 레이어에서 손실함수를 계산한다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건물, 창문, 그리기이(가) 표시된 사진&#10;&#10;자동 생성된 설명">
            <a:extLst>
              <a:ext uri="{FF2B5EF4-FFF2-40B4-BE49-F238E27FC236}">
                <a16:creationId xmlns:a16="http://schemas.microsoft.com/office/drawing/2014/main" id="{F918A25D-1B89-4E60-B355-B94C303A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9" y="1599521"/>
            <a:ext cx="4782608" cy="2345957"/>
          </a:xfrm>
          <a:prstGeom prst="rect">
            <a:avLst/>
          </a:prstGeom>
        </p:spPr>
      </p:pic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55EEFFA-0BE7-4BB8-95A7-7483D8BD2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" y="4085500"/>
            <a:ext cx="5044094" cy="17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6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GAN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135" y="1103235"/>
            <a:ext cx="9397379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&lt;Generative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adversarial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network&gt;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0BDF839-0C29-42C7-BDEB-EFD78F81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1" y="2215126"/>
            <a:ext cx="4421118" cy="3018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4B059-164B-4E91-96AB-418E76BD49FC}"/>
              </a:ext>
            </a:extLst>
          </p:cNvPr>
          <p:cNvSpPr txBox="1"/>
          <p:nvPr/>
        </p:nvSpPr>
        <p:spPr>
          <a:xfrm>
            <a:off x="4533499" y="2068761"/>
            <a:ext cx="5245769" cy="335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학습은 다음과 같이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가지 단계로 이루어진다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생성자를 노이즈 기반의 가짜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입력값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생성에 사용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식별자를 진짜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입력값과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가짜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입력값을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모두 학습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전체 모델을 학습시킴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학습과정 중 가중치는 고정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신경망이 연결되어 있는 이유는 생산자의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결과값에 대한 피드백이 불가능하기 때문이다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따라서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유일한 측정 방법은 생성된 결과들을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식별자가 얼마나 받아들이는 데에 달려있다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54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GAN 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활용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135" y="1103235"/>
            <a:ext cx="9397379" cy="132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&lt;Style GAN&gt;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FC6929-BDB5-4DB2-B7EC-EB761581086C}"/>
              </a:ext>
            </a:extLst>
          </p:cNvPr>
          <p:cNvSpPr/>
          <p:nvPr/>
        </p:nvSpPr>
        <p:spPr>
          <a:xfrm>
            <a:off x="287999" y="5431599"/>
            <a:ext cx="9330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GAN</a:t>
            </a:r>
            <a:r>
              <a:rPr lang="ko-KR" altLang="en-US" dirty="0"/>
              <a:t>을 활용한 </a:t>
            </a:r>
            <a:r>
              <a:rPr lang="en-US" altLang="ko-KR" dirty="0"/>
              <a:t>Nvidia</a:t>
            </a:r>
            <a:r>
              <a:rPr lang="ko-KR" altLang="en-US" dirty="0"/>
              <a:t>의 </a:t>
            </a:r>
            <a:r>
              <a:rPr lang="en-US" altLang="ko-KR" dirty="0"/>
              <a:t>AI</a:t>
            </a:r>
            <a:r>
              <a:rPr lang="ko-KR" altLang="en-US" dirty="0"/>
              <a:t> 기술로 기존의 사람 이미지를 학습시키고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이를 기반으로 합성된 사람 이미지를 생성하는 모델이다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9" name="그림 8" descr="남자, 사람, 실내, 넥타이이(가) 표시된 사진&#10;&#10;자동 생성된 설명">
            <a:extLst>
              <a:ext uri="{FF2B5EF4-FFF2-40B4-BE49-F238E27FC236}">
                <a16:creationId xmlns:a16="http://schemas.microsoft.com/office/drawing/2014/main" id="{BB504D5D-16FE-4AC7-86D0-4EDCFE248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84" y="1620636"/>
            <a:ext cx="7157632" cy="31053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6AB4D-884A-4076-A763-7A75CCC5FC36}"/>
              </a:ext>
            </a:extLst>
          </p:cNvPr>
          <p:cNvSpPr/>
          <p:nvPr/>
        </p:nvSpPr>
        <p:spPr>
          <a:xfrm>
            <a:off x="0" y="4859628"/>
            <a:ext cx="933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URL : </a:t>
            </a:r>
            <a:r>
              <a:rPr lang="en-US" altLang="ko-KR" dirty="0">
                <a:hlinkClick r:id="rId3"/>
              </a:rPr>
              <a:t>https://thispersondoesnotexist.com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60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35" y="-109848"/>
            <a:ext cx="7626330" cy="1178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GAN 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활용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135" y="1103235"/>
            <a:ext cx="9397379" cy="132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Teco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GAN&gt;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FC6929-BDB5-4DB2-B7EC-EB761581086C}"/>
              </a:ext>
            </a:extLst>
          </p:cNvPr>
          <p:cNvSpPr/>
          <p:nvPr/>
        </p:nvSpPr>
        <p:spPr>
          <a:xfrm>
            <a:off x="1861742" y="5431598"/>
            <a:ext cx="6168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URL : </a:t>
            </a:r>
            <a:r>
              <a:rPr lang="en-US" altLang="ko-KR" dirty="0">
                <a:hlinkClick r:id="rId3"/>
              </a:rPr>
              <a:t>https://www.youtube.com/watch?v=pZXFXtfd-Ak</a:t>
            </a:r>
            <a:endParaRPr lang="en-US" altLang="ko-KR" dirty="0"/>
          </a:p>
          <a:p>
            <a:r>
              <a:rPr lang="en-US" altLang="ko-KR" dirty="0" err="1"/>
              <a:t>Teco</a:t>
            </a:r>
            <a:r>
              <a:rPr lang="en-US" altLang="ko-KR" dirty="0"/>
              <a:t> GAN </a:t>
            </a:r>
            <a:r>
              <a:rPr lang="en-US" altLang="ko-KR" dirty="0" err="1"/>
              <a:t>github</a:t>
            </a:r>
            <a:r>
              <a:rPr lang="en-US" altLang="ko-KR" dirty="0"/>
              <a:t> :</a:t>
            </a:r>
            <a:r>
              <a:rPr lang="en-US" altLang="ko-KR" dirty="0">
                <a:hlinkClick r:id="rId4"/>
              </a:rPr>
              <a:t> https://github.com/thunil/TecoGAN</a:t>
            </a:r>
            <a:endParaRPr lang="ko-KR" altLang="en-US" dirty="0"/>
          </a:p>
        </p:txBody>
      </p:sp>
      <p:pic>
        <p:nvPicPr>
          <p:cNvPr id="3" name="온라인 미디어 2" title="Temporally Coherent GANs for Video Super-Resolution (TecoGAN)">
            <a:hlinkClick r:id="" action="ppaction://media"/>
            <a:extLst>
              <a:ext uri="{FF2B5EF4-FFF2-40B4-BE49-F238E27FC236}">
                <a16:creationId xmlns:a16="http://schemas.microsoft.com/office/drawing/2014/main" id="{D5463893-3CB3-4AC2-A071-1FA3A088D2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15082" y="1555457"/>
            <a:ext cx="6661484" cy="37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852" y="1286772"/>
            <a:ext cx="659374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b="1" dirty="0">
                <a:latin typeface="+mj-ea"/>
                <a:ea typeface="+mj-ea"/>
              </a:rPr>
              <a:t> </a:t>
            </a:r>
            <a:r>
              <a:rPr lang="ko-KR" altLang="en-US" sz="4400" b="1" dirty="0" err="1">
                <a:latin typeface="+mj-ea"/>
                <a:ea typeface="+mj-ea"/>
              </a:rPr>
              <a:t>노커기술을</a:t>
            </a:r>
            <a:r>
              <a:rPr lang="ko-KR" altLang="en-US" sz="4400" b="1" dirty="0">
                <a:latin typeface="+mj-ea"/>
                <a:ea typeface="+mj-ea"/>
              </a:rPr>
              <a:t> 활용한 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b="1" dirty="0">
                <a:latin typeface="+mj-ea"/>
                <a:ea typeface="+mj-ea"/>
              </a:rPr>
              <a:t> </a:t>
            </a:r>
            <a:r>
              <a:rPr lang="ko-KR" altLang="en-US" sz="4400" b="1" dirty="0">
                <a:latin typeface="+mj-ea"/>
                <a:ea typeface="+mj-ea"/>
              </a:rPr>
              <a:t>제품의 양품</a:t>
            </a:r>
            <a:r>
              <a:rPr lang="en-US" altLang="ko-KR" sz="4400" b="1" dirty="0">
                <a:latin typeface="+mj-ea"/>
                <a:ea typeface="+mj-ea"/>
              </a:rPr>
              <a:t>/</a:t>
            </a:r>
            <a:r>
              <a:rPr lang="ko-KR" altLang="en-US" sz="4400" b="1" dirty="0">
                <a:latin typeface="+mj-ea"/>
                <a:ea typeface="+mj-ea"/>
              </a:rPr>
              <a:t>불량 구분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ko-KR" altLang="en-US" sz="5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815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2E8B0C6BA2294DA2209A7622C098EB" ma:contentTypeVersion="8" ma:contentTypeDescription="새 문서를 만듭니다." ma:contentTypeScope="" ma:versionID="4aa15b388e24ad8a8f424e9f983efd46">
  <xsd:schema xmlns:xsd="http://www.w3.org/2001/XMLSchema" xmlns:xs="http://www.w3.org/2001/XMLSchema" xmlns:p="http://schemas.microsoft.com/office/2006/metadata/properties" xmlns:ns2="543d2486-2a04-4acb-ba77-2b2b55631bfc" targetNamespace="http://schemas.microsoft.com/office/2006/metadata/properties" ma:root="true" ma:fieldsID="15e4fc486bc32e84357610f4ac3af908" ns2:_="">
    <xsd:import namespace="543d2486-2a04-4acb-ba77-2b2b55631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d2486-2a04-4acb-ba77-2b2b55631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2F9A52-E579-4AC3-9719-1144BA75BC7E}"/>
</file>

<file path=customXml/itemProps2.xml><?xml version="1.0" encoding="utf-8"?>
<ds:datastoreItem xmlns:ds="http://schemas.openxmlformats.org/officeDocument/2006/customXml" ds:itemID="{1ADF05F2-AF04-466E-B07C-4A3272A54C51}"/>
</file>

<file path=customXml/itemProps3.xml><?xml version="1.0" encoding="utf-8"?>
<ds:datastoreItem xmlns:ds="http://schemas.openxmlformats.org/officeDocument/2006/customXml" ds:itemID="{21162B58-A13A-4E06-BF97-0116486835B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1712</TotalTime>
  <Words>920</Words>
  <Application>Microsoft Macintosh PowerPoint</Application>
  <PresentationFormat>A4 용지(210x297mm)</PresentationFormat>
  <Paragraphs>170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HY견고딕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강용호</cp:lastModifiedBy>
  <cp:revision>170</cp:revision>
  <cp:lastPrinted>2018-06-12T02:50:10Z</cp:lastPrinted>
  <dcterms:created xsi:type="dcterms:W3CDTF">2017-07-21T08:12:50Z</dcterms:created>
  <dcterms:modified xsi:type="dcterms:W3CDTF">2019-10-11T06:06:21Z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0x010100802E8B0C6BA2294DA2209A7622C098EB</vt:lpwstr>
  </property>
</Properties>
</file>